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  <p:sldMasterId id="2147483981" r:id="rId2"/>
  </p:sldMasterIdLst>
  <p:notesMasterIdLst>
    <p:notesMasterId r:id="rId23"/>
  </p:notesMasterIdLst>
  <p:sldIdLst>
    <p:sldId id="256" r:id="rId3"/>
    <p:sldId id="288" r:id="rId4"/>
    <p:sldId id="257" r:id="rId5"/>
    <p:sldId id="259" r:id="rId6"/>
    <p:sldId id="261" r:id="rId7"/>
    <p:sldId id="296" r:id="rId8"/>
    <p:sldId id="268" r:id="rId9"/>
    <p:sldId id="266" r:id="rId10"/>
    <p:sldId id="281" r:id="rId11"/>
    <p:sldId id="290" r:id="rId12"/>
    <p:sldId id="294" r:id="rId13"/>
    <p:sldId id="275" r:id="rId14"/>
    <p:sldId id="279" r:id="rId15"/>
    <p:sldId id="277" r:id="rId16"/>
    <p:sldId id="278" r:id="rId17"/>
    <p:sldId id="293" r:id="rId18"/>
    <p:sldId id="271" r:id="rId19"/>
    <p:sldId id="269" r:id="rId20"/>
    <p:sldId id="297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174D57-6E10-46F5-A0BF-95CCB2427A03}">
          <p14:sldIdLst>
            <p14:sldId id="256"/>
            <p14:sldId id="288"/>
            <p14:sldId id="257"/>
            <p14:sldId id="259"/>
            <p14:sldId id="261"/>
            <p14:sldId id="296"/>
            <p14:sldId id="268"/>
            <p14:sldId id="266"/>
            <p14:sldId id="281"/>
            <p14:sldId id="290"/>
            <p14:sldId id="294"/>
            <p14:sldId id="275"/>
            <p14:sldId id="279"/>
            <p14:sldId id="277"/>
            <p14:sldId id="278"/>
            <p14:sldId id="293"/>
            <p14:sldId id="271"/>
            <p14:sldId id="269"/>
            <p14:sldId id="297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6" autoAdjust="0"/>
    <p:restoredTop sz="94660"/>
  </p:normalViewPr>
  <p:slideViewPr>
    <p:cSldViewPr>
      <p:cViewPr varScale="1">
        <p:scale>
          <a:sx n="78" d="100"/>
          <a:sy n="78" d="100"/>
        </p:scale>
        <p:origin x="157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8591-4BA2-4EEA-AB4E-2449231BD801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D68E1-C96C-46F6-9462-78F72F72E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4069D-C5F2-4DB3-B619-AA046A25B68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67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29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50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359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2148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7157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84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70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534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1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959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385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154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608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940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579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002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719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5"/>
            <a:ext cx="5308866" cy="1515533"/>
          </a:xfrm>
        </p:spPr>
        <p:txBody>
          <a:bodyPr anchor="b">
            <a:no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9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8" y="5054602"/>
            <a:ext cx="673276" cy="2794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5" y="5054602"/>
            <a:ext cx="4064860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8" y="5054602"/>
            <a:ext cx="413483" cy="279400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6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1624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7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278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61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7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5843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7017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7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62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9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7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986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4176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3" y="982134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028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2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73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7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1" y="1032935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7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4640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7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6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359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4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800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2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49970" y="905362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4" y="2827870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7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8467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70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9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350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7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9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78061" y="896895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7" y="2607728"/>
            <a:ext cx="457319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7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868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3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9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7" y="4470402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70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5413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6" y="2490137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7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1892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5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8" y="906875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5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8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27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7" y="915339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2490137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1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2421E9-E11F-4D88-9E64-0E2A5DFA8DBE}" type="datetimeFigureOut">
              <a:rPr lang="en-GB" smtClean="0"/>
              <a:pPr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6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2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7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</p:sldLayoutIdLst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8ZMfYjdN-s&amp;list=PLtkXxHM4IBSyBmj589aD6S5THkIqedJVx&amp;index=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ounds-write.co.uk/support-for-parents-and-carer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1844" y="1772816"/>
            <a:ext cx="7308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Phonics &amp; Reading</a:t>
            </a:r>
          </a:p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Information Evening</a:t>
            </a:r>
          </a:p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6000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November 2025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1C5AE8-E121-8FE3-A946-119EF2A990C6}"/>
              </a:ext>
            </a:extLst>
          </p:cNvPr>
          <p:cNvSpPr/>
          <p:nvPr/>
        </p:nvSpPr>
        <p:spPr>
          <a:xfrm>
            <a:off x="0" y="764704"/>
            <a:ext cx="9277283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Hello Reception Parents &amp; Carers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9792" y="1412776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4000" dirty="0">
                <a:latin typeface="Calibri Light" panose="020F0302020204030204" pitchFamily="34" charset="0"/>
              </a:rPr>
              <a:t>What is Phonics?</a:t>
            </a:r>
          </a:p>
        </p:txBody>
      </p:sp>
      <p:sp>
        <p:nvSpPr>
          <p:cNvPr id="6" name="Rectangle 5"/>
          <p:cNvSpPr/>
          <p:nvPr/>
        </p:nvSpPr>
        <p:spPr>
          <a:xfrm>
            <a:off x="899592" y="2564904"/>
            <a:ext cx="73448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A method of teaching children to read, where they learn the relationship between sounds and the spellings that represent them.</a:t>
            </a:r>
          </a:p>
        </p:txBody>
      </p:sp>
    </p:spTree>
    <p:extLst>
      <p:ext uri="{BB962C8B-B14F-4D97-AF65-F5344CB8AC3E}">
        <p14:creationId xmlns:p14="http://schemas.microsoft.com/office/powerpoint/2010/main" val="260190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1196752"/>
            <a:ext cx="7704856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Calibri Light" panose="020F0302020204030204" pitchFamily="34" charset="0"/>
              </a:rPr>
              <a:t>At North Bradley, we follow the </a:t>
            </a:r>
            <a:r>
              <a:rPr lang="en-GB" sz="2800" dirty="0" err="1">
                <a:latin typeface="Calibri Light" panose="020F0302020204030204" pitchFamily="34" charset="0"/>
              </a:rPr>
              <a:t>Sounds~Write</a:t>
            </a:r>
            <a:r>
              <a:rPr lang="en-GB" sz="2800" dirty="0">
                <a:latin typeface="Calibri Light" panose="020F0302020204030204" pitchFamily="34" charset="0"/>
              </a:rPr>
              <a:t> scheme of First Rate Phonics.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sz="28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sz="28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Calibri Light" panose="020F0302020204030204" pitchFamily="34" charset="0"/>
              </a:rPr>
              <a:t>The scheme is made up from an initial code and extended code.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188640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>
              <a:latin typeface="Comic Sans MS" pitchFamily="66" charset="0"/>
            </a:endParaRPr>
          </a:p>
        </p:txBody>
      </p:sp>
      <p:pic>
        <p:nvPicPr>
          <p:cNvPr id="1026" name="Picture 2" descr="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95381"/>
            <a:ext cx="2068624" cy="1552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Initial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924944"/>
            <a:ext cx="8208912" cy="4873752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This is made up of units 1-11, covering sounds that can represented by 1 letter. 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It also covers VCC up to CCCVC words.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It reaches unit 11, with some diagraphs – 2 letters one sound representations e.g. ‘</a:t>
            </a:r>
            <a:r>
              <a:rPr lang="en-GB" sz="2800" dirty="0" err="1">
                <a:latin typeface="Calibri Light" panose="020F0302020204030204" pitchFamily="34" charset="0"/>
              </a:rPr>
              <a:t>sh</a:t>
            </a:r>
            <a:r>
              <a:rPr lang="en-GB" sz="2800" dirty="0">
                <a:latin typeface="Calibri Light" panose="020F0302020204030204" pitchFamily="34" charset="0"/>
              </a:rPr>
              <a:t>’ &amp; ‘</a:t>
            </a:r>
            <a:r>
              <a:rPr lang="en-GB" sz="2800" dirty="0" err="1">
                <a:latin typeface="Calibri Light" panose="020F0302020204030204" pitchFamily="34" charset="0"/>
              </a:rPr>
              <a:t>ch</a:t>
            </a:r>
            <a:r>
              <a:rPr lang="en-GB" sz="2800" dirty="0">
                <a:latin typeface="Calibri Light" panose="020F0302020204030204" pitchFamily="34" charset="0"/>
              </a:rPr>
              <a:t>’</a:t>
            </a: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hlinkClick r:id="rId2"/>
              </a:rPr>
              <a:t>https://www.youtube.com/watch?v=a8ZMfYjdN-s&amp;list=PLtkXxHM4IBSyBmj589aD6S5THkIqedJVx&amp;index=6</a:t>
            </a:r>
            <a:r>
              <a:rPr lang="en-GB" sz="2000" dirty="0">
                <a:latin typeface="Calibri Light" panose="020F0302020204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Extended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352"/>
            <a:ext cx="7488832" cy="3332984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This covers many vowel diagraphs throughout year 1, such as ‘</a:t>
            </a:r>
            <a:r>
              <a:rPr lang="en-GB" sz="2800" dirty="0" err="1">
                <a:latin typeface="Calibri Light" panose="020F0302020204030204" pitchFamily="34" charset="0"/>
              </a:rPr>
              <a:t>ai</a:t>
            </a:r>
            <a:r>
              <a:rPr lang="en-GB" sz="2800" dirty="0">
                <a:latin typeface="Calibri Light" panose="020F0302020204030204" pitchFamily="34" charset="0"/>
              </a:rPr>
              <a:t>’ as well as many alternative diagraphs such as ‘ay’ or ‘a-e’.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As children reach year 2 they will encounter more alternatives of these sounds, such as ‘</a:t>
            </a:r>
            <a:r>
              <a:rPr lang="en-GB" sz="2800" dirty="0" err="1">
                <a:latin typeface="Calibri Light" panose="020F0302020204030204" pitchFamily="34" charset="0"/>
              </a:rPr>
              <a:t>ey</a:t>
            </a:r>
            <a:r>
              <a:rPr lang="en-GB" sz="2800" dirty="0">
                <a:latin typeface="Calibri Light" panose="020F0302020204030204" pitchFamily="34" charset="0"/>
              </a:rPr>
              <a:t>’ or ‘</a:t>
            </a:r>
            <a:r>
              <a:rPr lang="en-GB" sz="2800" dirty="0" err="1">
                <a:latin typeface="Calibri Light" panose="020F0302020204030204" pitchFamily="34" charset="0"/>
              </a:rPr>
              <a:t>eigh</a:t>
            </a:r>
            <a:r>
              <a:rPr lang="en-GB" sz="2800" dirty="0">
                <a:latin typeface="Calibri Light" panose="020F0302020204030204" pitchFamily="34" charset="0"/>
              </a:rPr>
              <a:t>’ these represent different spellings. </a:t>
            </a:r>
            <a:endParaRPr lang="en-GB" sz="32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alibri Light" panose="020F0302020204030204" pitchFamily="34" charset="0"/>
              </a:rPr>
              <a:t>Initial &amp; Extended code continued…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420889"/>
            <a:ext cx="7416823" cy="3744416"/>
          </a:xfrm>
        </p:spPr>
        <p:txBody>
          <a:bodyPr>
            <a:normAutofit/>
          </a:bodyPr>
          <a:lstStyle/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Children will see the alternative spellings in various ways depending on the skill they are practising. </a:t>
            </a:r>
          </a:p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Including;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seeking sounds in stories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organising words into sounds groups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blending and segmenting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building words with new focus phoneme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Write dictated sentences including various phonemes</a:t>
            </a:r>
          </a:p>
          <a:p>
            <a:pPr>
              <a:buFontTx/>
              <a:buChar char="-"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49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208" y="141277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The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42" y="2517265"/>
            <a:ext cx="8388932" cy="3744416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3200" dirty="0">
                <a:latin typeface="Calibri Light" panose="020F0302020204030204" pitchFamily="34" charset="0"/>
              </a:rPr>
              <a:t>Blending – push sounds together to build words.</a:t>
            </a:r>
          </a:p>
          <a:p>
            <a:pPr>
              <a:buNone/>
            </a:pPr>
            <a:r>
              <a:rPr lang="en-GB" sz="9600" dirty="0">
                <a:latin typeface="Calibri Light" panose="020F0302020204030204" pitchFamily="34" charset="0"/>
              </a:rPr>
              <a:t>c  a  t           cat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74567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763688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2843808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635896" y="4389473"/>
            <a:ext cx="208823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20888"/>
            <a:ext cx="8280920" cy="3384376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3200" dirty="0">
                <a:latin typeface="Calibri Light" panose="020F0302020204030204" pitchFamily="34" charset="0"/>
              </a:rPr>
              <a:t>Segmenting – pull apart sounds in words.</a:t>
            </a:r>
          </a:p>
          <a:p>
            <a:pPr marL="0" indent="0">
              <a:buClrTx/>
              <a:buNone/>
            </a:pPr>
            <a:r>
              <a:rPr lang="en-GB" sz="8800" dirty="0">
                <a:latin typeface="Calibri Light" panose="020F0302020204030204" pitchFamily="34" charset="0"/>
              </a:rPr>
              <a:t>jump       j  u  m  p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706672" y="479715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6894971" y="4822335"/>
            <a:ext cx="267676" cy="262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652120" y="479715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75856" y="4005064"/>
            <a:ext cx="122413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114336" y="4822335"/>
            <a:ext cx="267676" cy="262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22" y="2276872"/>
            <a:ext cx="7680960" cy="393192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Phoneme manipulation – ability to insert sounds and delete sounds out of words.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1763688" y="3140968"/>
            <a:ext cx="56376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8800" dirty="0">
                <a:latin typeface="Calibri Light" panose="020F0302020204030204" pitchFamily="34" charset="0"/>
              </a:rPr>
              <a:t>log – </a:t>
            </a:r>
            <a:r>
              <a:rPr lang="en-GB" sz="8800" dirty="0" err="1">
                <a:latin typeface="Calibri Light" panose="020F0302020204030204" pitchFamily="34" charset="0"/>
              </a:rPr>
              <a:t>og</a:t>
            </a:r>
            <a:r>
              <a:rPr lang="en-GB" sz="8800" dirty="0">
                <a:latin typeface="Calibri Light" panose="020F0302020204030204" pitchFamily="34" charset="0"/>
              </a:rPr>
              <a:t> </a:t>
            </a:r>
          </a:p>
          <a:p>
            <a:pPr algn="ctr">
              <a:buNone/>
            </a:pPr>
            <a:r>
              <a:rPr lang="en-GB" sz="8800" dirty="0">
                <a:latin typeface="Calibri Light" panose="020F0302020204030204" pitchFamily="34" charset="0"/>
              </a:rPr>
              <a:t>log - blog</a:t>
            </a:r>
          </a:p>
        </p:txBody>
      </p:sp>
    </p:spTree>
    <p:extLst>
      <p:ext uri="{BB962C8B-B14F-4D97-AF65-F5344CB8AC3E}">
        <p14:creationId xmlns:p14="http://schemas.microsoft.com/office/powerpoint/2010/main" val="396575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877558" y="3097530"/>
            <a:ext cx="6940562" cy="27432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59" y="2093737"/>
            <a:ext cx="1222990" cy="91152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7" idx="2"/>
          </p:cNvCxnSpPr>
          <p:nvPr/>
        </p:nvCxnSpPr>
        <p:spPr>
          <a:xfrm flipH="1">
            <a:off x="1489053" y="3005262"/>
            <a:ext cx="1" cy="2294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3946" y="3313371"/>
            <a:ext cx="0" cy="167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682602" y="3480834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Reception</a:t>
            </a:r>
            <a:endParaRPr lang="en-GB" sz="135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8" name="Straight Connector 17"/>
          <p:cNvCxnSpPr>
            <a:stCxn id="16" idx="1"/>
          </p:cNvCxnSpPr>
          <p:nvPr/>
        </p:nvCxnSpPr>
        <p:spPr>
          <a:xfrm flipH="1">
            <a:off x="1132367" y="3728041"/>
            <a:ext cx="5502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32367" y="3728040"/>
            <a:ext cx="0" cy="6618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9718" y="5004248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CCVC – stop, trick</a:t>
            </a:r>
            <a:b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CCVCC – stump, print</a:t>
            </a:r>
          </a:p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CCCVC – scrap</a:t>
            </a:r>
          </a:p>
          <a:p>
            <a:r>
              <a:rPr lang="en-GB" sz="1350" dirty="0"/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250" y="4435335"/>
            <a:ext cx="46969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 m s t, n o p, b c g h, d f e v, k l r u, j x w, z y</a:t>
            </a:r>
          </a:p>
          <a:p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ff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ss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zz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sh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ch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ng,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qu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wh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46668" y="4992211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CVC – sat, nap, bag</a:t>
            </a:r>
            <a:b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VCC – end, and</a:t>
            </a:r>
          </a:p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CVCC – must, jump</a:t>
            </a:r>
          </a:p>
          <a:p>
            <a:r>
              <a:rPr lang="en-GB" sz="1350" dirty="0"/>
              <a:t> </a:t>
            </a:r>
          </a:p>
        </p:txBody>
      </p:sp>
      <p:cxnSp>
        <p:nvCxnSpPr>
          <p:cNvPr id="27" name="Straight Connector 26"/>
          <p:cNvCxnSpPr>
            <a:stCxn id="6" idx="1"/>
          </p:cNvCxnSpPr>
          <p:nvPr/>
        </p:nvCxnSpPr>
        <p:spPr>
          <a:xfrm flipV="1">
            <a:off x="4347839" y="2440818"/>
            <a:ext cx="0" cy="7252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880546" y="1956673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Key Stage One</a:t>
            </a:r>
            <a:endParaRPr lang="en-GB" sz="135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47839" y="2434691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The Extended Code</a:t>
            </a:r>
          </a:p>
          <a:p>
            <a:pPr lvl="1"/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1 sound different spellings: p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ai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n, br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k, pl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ay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c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endParaRPr lang="en-GB" sz="1350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spelling different sounds: br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k, dr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m, h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  <a:endParaRPr lang="en-GB" sz="135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265766" y="3313371"/>
            <a:ext cx="0" cy="910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4798473" y="4223575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Key Stage Two</a:t>
            </a:r>
            <a:endParaRPr lang="en-GB" sz="135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32062" y="1833510"/>
            <a:ext cx="23491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Polysyllabic Words</a:t>
            </a:r>
          </a:p>
          <a:p>
            <a:pPr algn="ctr"/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cou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pon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win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dow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ppy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zing</a:t>
            </a:r>
            <a:endParaRPr lang="en-GB" sz="135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798473" y="4749837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spe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</a:p>
          <a:p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tial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ssen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tial</a:t>
            </a:r>
            <a:endParaRPr lang="en-GB" sz="135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7032" y="776201"/>
            <a:ext cx="1929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libri Light" panose="020F0302020204030204" pitchFamily="34" charset="0"/>
                <a:cs typeface="Calibri Light" panose="020F0302020204030204" pitchFamily="34" charset="0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39268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4" grpId="0"/>
      <p:bldP spid="25" grpId="0"/>
      <p:bldP spid="28" grpId="0" animBg="1"/>
      <p:bldP spid="29" grpId="0"/>
      <p:bldP spid="34" grpId="0" animBg="1"/>
      <p:bldP spid="35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7920880" cy="521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52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035" y="1304326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Our reading scheme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837" y="2348880"/>
            <a:ext cx="7680960" cy="475488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Books progress matching our phonics teaching – these will be decodable (can use phonics to read)</a:t>
            </a:r>
          </a:p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Please look after these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</a:t>
            </a:r>
          </a:p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Please also note children may read these books more than once                                                                                                                      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4290583"/>
            <a:ext cx="1440160" cy="18896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4218172"/>
            <a:ext cx="1440160" cy="203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8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348880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We ask children read their books daily.</a:t>
            </a:r>
          </a:p>
          <a:p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Once </a:t>
            </a: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to decode by practise blending and segmenting.</a:t>
            </a:r>
          </a:p>
          <a:p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Twice</a:t>
            </a: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prosody and fluency.</a:t>
            </a:r>
          </a:p>
          <a:p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Third</a:t>
            </a: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comprehension and expression. </a:t>
            </a:r>
          </a:p>
          <a:p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3 times is essential!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825531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08720"/>
            <a:ext cx="7680960" cy="5184576"/>
          </a:xfrm>
        </p:spPr>
        <p:txBody>
          <a:bodyPr>
            <a:noAutofit/>
          </a:bodyPr>
          <a:lstStyle/>
          <a:p>
            <a:pPr marL="0" indent="0" algn="ctr">
              <a:buClrTx/>
              <a:buNone/>
            </a:pPr>
            <a:endParaRPr lang="en-GB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ClrTx/>
              <a:buNone/>
            </a:pP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Things to remember!</a:t>
            </a:r>
          </a:p>
          <a:p>
            <a:pPr marL="0" indent="0" algn="ctr">
              <a:buClrTx/>
              <a:buNone/>
            </a:pP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Books will be changed by the class teacher, by monitoring their progress and matching books to their phonic knowledge.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child will be given a reading record with their book,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please make sure you record in the reading record when you have read with your child so we know they have been reading.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Books will be changed on a Monday and Thursday –  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Please make sure they are always in your child's book bag.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Teachers will stamp acknowledging that you have read with your child.</a:t>
            </a: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comments are helpful and lovely to read!</a:t>
            </a:r>
          </a:p>
        </p:txBody>
      </p:sp>
    </p:spTree>
    <p:extLst>
      <p:ext uri="{BB962C8B-B14F-4D97-AF65-F5344CB8AC3E}">
        <p14:creationId xmlns:p14="http://schemas.microsoft.com/office/powerpoint/2010/main" val="306930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052736"/>
            <a:ext cx="7680960" cy="44644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Reading Races</a:t>
            </a: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Please use our reading races to encourage your child to read, sign off one circle 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EVERY TIME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child reads, once you have five completed, they will receive a book prize. </a:t>
            </a: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These will be tucked into your reading records and numbered.</a:t>
            </a:r>
          </a:p>
        </p:txBody>
      </p:sp>
    </p:spTree>
    <p:extLst>
      <p:ext uri="{BB962C8B-B14F-4D97-AF65-F5344CB8AC3E}">
        <p14:creationId xmlns:p14="http://schemas.microsoft.com/office/powerpoint/2010/main" val="2244860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Initial code app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451" y="2492896"/>
            <a:ext cx="6035563" cy="3414056"/>
          </a:xfrm>
        </p:spPr>
      </p:pic>
    </p:spTree>
    <p:extLst>
      <p:ext uri="{BB962C8B-B14F-4D97-AF65-F5344CB8AC3E}">
        <p14:creationId xmlns:p14="http://schemas.microsoft.com/office/powerpoint/2010/main" val="174463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04664"/>
            <a:ext cx="7680960" cy="1371600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Year 1 Phonics Screening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23250" r="51579" b="8829"/>
          <a:stretch>
            <a:fillRect/>
          </a:stretch>
        </p:blipFill>
        <p:spPr bwMode="auto">
          <a:xfrm>
            <a:off x="4648607" y="1672711"/>
            <a:ext cx="3813293" cy="466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 l="16241" t="23422" r="51660" b="7672"/>
          <a:stretch>
            <a:fillRect/>
          </a:stretch>
        </p:blipFill>
        <p:spPr bwMode="auto">
          <a:xfrm>
            <a:off x="693855" y="1660701"/>
            <a:ext cx="387814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8" y="1966318"/>
            <a:ext cx="6798734" cy="977900"/>
          </a:xfrm>
        </p:spPr>
        <p:txBody>
          <a:bodyPr>
            <a:normAutofit fontScale="90000"/>
          </a:bodyPr>
          <a:lstStyle/>
          <a:p>
            <a:r>
              <a:rPr lang="en-US" sz="3300" kern="10" dirty="0">
                <a:ln w="0"/>
                <a:latin typeface="Calibri Light" panose="020F0302020204030204" pitchFamily="34" charset="0"/>
                <a:cs typeface="Calibri Light" panose="020F0302020204030204" pitchFamily="34" charset="0"/>
              </a:rPr>
              <a:t>How can you help?</a:t>
            </a:r>
            <a:br>
              <a:rPr lang="en-US" kern="1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7175" indent="-2571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2 letters that make 1 sound  = </a:t>
            </a:r>
            <a:r>
              <a:rPr lang="en-GB" altLang="en-US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</a:t>
            </a: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op</a:t>
            </a:r>
          </a:p>
          <a:p>
            <a:pPr marL="257175" indent="-2571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Have fun blending &amp; segmenting </a:t>
            </a:r>
          </a:p>
          <a:p>
            <a:pPr marL="257175" indent="-2571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Read, read, read</a:t>
            </a:r>
          </a:p>
          <a:p>
            <a:pPr marL="257175" indent="-2571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discussion around what sounds/graphemes they notice</a:t>
            </a:r>
          </a:p>
          <a:p>
            <a:pPr marL="257175" indent="-2571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children if they are unsure to ALWAYS ‘say the sound and read the word’ </a:t>
            </a:r>
          </a:p>
          <a:p>
            <a:pPr marL="257175" indent="-25717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independence by asking children to use their finger to support tracking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203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r="1548" b="17621"/>
          <a:stretch>
            <a:fillRect/>
          </a:stretch>
        </p:blipFill>
        <p:spPr>
          <a:xfrm>
            <a:off x="39231" y="871507"/>
            <a:ext cx="8925257" cy="42136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243222-899E-736D-8B28-128A804210C4}"/>
              </a:ext>
            </a:extLst>
          </p:cNvPr>
          <p:cNvSpPr txBox="1"/>
          <p:nvPr/>
        </p:nvSpPr>
        <p:spPr>
          <a:xfrm>
            <a:off x="1619672" y="5229200"/>
            <a:ext cx="6246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https://sounds-write.co.uk/support-for-parents-and-carers/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8601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5576" y="836712"/>
            <a:ext cx="7680325" cy="51990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852786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442</TotalTime>
  <Words>773</Words>
  <Application>Microsoft Office PowerPoint</Application>
  <PresentationFormat>On-screen Show (4:3)</PresentationFormat>
  <Paragraphs>94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Gabriola</vt:lpstr>
      <vt:lpstr>Garamond</vt:lpstr>
      <vt:lpstr>Organic</vt:lpstr>
      <vt:lpstr>1_Organic</vt:lpstr>
      <vt:lpstr>PowerPoint Presentation</vt:lpstr>
      <vt:lpstr>PowerPoint Presentation</vt:lpstr>
      <vt:lpstr>PowerPoint Presentation</vt:lpstr>
      <vt:lpstr>Initial code</vt:lpstr>
      <vt:lpstr>Extended code</vt:lpstr>
      <vt:lpstr>Initial &amp; Extended code continued…</vt:lpstr>
      <vt:lpstr>The skills</vt:lpstr>
      <vt:lpstr>PowerPoint Presentation</vt:lpstr>
      <vt:lpstr>PowerPoint Presentation</vt:lpstr>
      <vt:lpstr>PowerPoint Presentation</vt:lpstr>
      <vt:lpstr>PowerPoint Presentation</vt:lpstr>
      <vt:lpstr>Our reading scheme </vt:lpstr>
      <vt:lpstr>Reading at home</vt:lpstr>
      <vt:lpstr>PowerPoint Presentation</vt:lpstr>
      <vt:lpstr>PowerPoint Presentation</vt:lpstr>
      <vt:lpstr>Initial code app</vt:lpstr>
      <vt:lpstr>Year 1 Phonics Screening</vt:lpstr>
      <vt:lpstr>How can you help?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</dc:creator>
  <cp:lastModifiedBy>Amelia Linn</cp:lastModifiedBy>
  <cp:revision>52</cp:revision>
  <dcterms:created xsi:type="dcterms:W3CDTF">2013-03-24T18:14:49Z</dcterms:created>
  <dcterms:modified xsi:type="dcterms:W3CDTF">2025-11-10T14:44:53Z</dcterms:modified>
</cp:coreProperties>
</file>