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notesMasterIdLst>
    <p:notesMasterId r:id="rId26"/>
  </p:notesMasterIdLst>
  <p:sldIdLst>
    <p:sldId id="256" r:id="rId2"/>
    <p:sldId id="288" r:id="rId3"/>
    <p:sldId id="257" r:id="rId4"/>
    <p:sldId id="259" r:id="rId5"/>
    <p:sldId id="261" r:id="rId6"/>
    <p:sldId id="296" r:id="rId7"/>
    <p:sldId id="268" r:id="rId8"/>
    <p:sldId id="266" r:id="rId9"/>
    <p:sldId id="281" r:id="rId10"/>
    <p:sldId id="290" r:id="rId11"/>
    <p:sldId id="294" r:id="rId12"/>
    <p:sldId id="275" r:id="rId13"/>
    <p:sldId id="279" r:id="rId14"/>
    <p:sldId id="277" r:id="rId15"/>
    <p:sldId id="278" r:id="rId16"/>
    <p:sldId id="291" r:id="rId17"/>
    <p:sldId id="293" r:id="rId18"/>
    <p:sldId id="271" r:id="rId19"/>
    <p:sldId id="283" r:id="rId20"/>
    <p:sldId id="284" r:id="rId21"/>
    <p:sldId id="285" r:id="rId22"/>
    <p:sldId id="297" r:id="rId23"/>
    <p:sldId id="272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174D57-6E10-46F5-A0BF-95CCB2427A03}">
          <p14:sldIdLst>
            <p14:sldId id="256"/>
            <p14:sldId id="288"/>
            <p14:sldId id="257"/>
            <p14:sldId id="259"/>
            <p14:sldId id="261"/>
            <p14:sldId id="296"/>
            <p14:sldId id="268"/>
            <p14:sldId id="266"/>
            <p14:sldId id="281"/>
            <p14:sldId id="290"/>
            <p14:sldId id="294"/>
            <p14:sldId id="275"/>
            <p14:sldId id="279"/>
            <p14:sldId id="277"/>
            <p14:sldId id="278"/>
            <p14:sldId id="291"/>
            <p14:sldId id="293"/>
            <p14:sldId id="271"/>
            <p14:sldId id="283"/>
            <p14:sldId id="284"/>
            <p14:sldId id="285"/>
            <p14:sldId id="297"/>
            <p14:sldId id="272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>
      <p:cViewPr varScale="1">
        <p:scale>
          <a:sx n="65" d="100"/>
          <a:sy n="65" d="100"/>
        </p:scale>
        <p:origin x="129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8591-4BA2-4EEA-AB4E-2449231BD801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D68E1-C96C-46F6-9462-78F72F72E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4069D-C5F2-4DB3-B619-AA046A25B68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7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298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50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135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214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715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84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0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534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1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959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38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54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608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940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579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002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719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2421E9-E11F-4D88-9E64-0E2A5DFA8DBE}" type="datetimeFigureOut">
              <a:rPr lang="en-GB" smtClean="0"/>
              <a:pPr/>
              <a:t>26/09/2023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272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1844" y="1772816"/>
            <a:ext cx="730830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Phonics &amp; Reading</a:t>
            </a:r>
          </a:p>
          <a:p>
            <a:pPr algn="ctr"/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Information Evening</a:t>
            </a:r>
          </a:p>
          <a:p>
            <a:pPr algn="ctr"/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en-US" sz="6000" baseline="30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September 2023 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1412776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000" dirty="0" smtClean="0">
                <a:latin typeface="Calibri Light" panose="020F0302020204030204" pitchFamily="34" charset="0"/>
              </a:rPr>
              <a:t>What is Phonics?</a:t>
            </a:r>
            <a:endParaRPr lang="en-GB" sz="4000" dirty="0">
              <a:latin typeface="Calibri Light" panose="020F03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2" y="2564904"/>
            <a:ext cx="73448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A method of teaching </a:t>
            </a:r>
            <a:r>
              <a:rPr lang="en-GB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children </a:t>
            </a: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to read, where </a:t>
            </a:r>
            <a:r>
              <a:rPr lang="en-GB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they </a:t>
            </a:r>
            <a:r>
              <a:rPr lang="en-GB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learn the relationship between sounds and the spellings that represent them.</a:t>
            </a:r>
          </a:p>
        </p:txBody>
      </p:sp>
    </p:spTree>
    <p:extLst>
      <p:ext uri="{BB962C8B-B14F-4D97-AF65-F5344CB8AC3E}">
        <p14:creationId xmlns:p14="http://schemas.microsoft.com/office/powerpoint/2010/main" val="2601907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196752"/>
            <a:ext cx="7704856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>
                <a:latin typeface="Calibri Light" panose="020F0302020204030204" pitchFamily="34" charset="0"/>
              </a:rPr>
              <a:t>At North Bradley, we follow the </a:t>
            </a:r>
            <a:r>
              <a:rPr lang="en-GB" sz="2800" dirty="0" err="1" smtClean="0">
                <a:latin typeface="Calibri Light" panose="020F0302020204030204" pitchFamily="34" charset="0"/>
              </a:rPr>
              <a:t>Sounds~Write</a:t>
            </a:r>
            <a:r>
              <a:rPr lang="en-GB" sz="2800" dirty="0" smtClean="0">
                <a:latin typeface="Calibri Light" panose="020F0302020204030204" pitchFamily="34" charset="0"/>
              </a:rPr>
              <a:t> scheme of First Rate Phonics.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sz="2800" dirty="0" smtClean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sz="2800" dirty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 smtClean="0">
                <a:latin typeface="Calibri Light" panose="020F0302020204030204" pitchFamily="34" charset="0"/>
              </a:rPr>
              <a:t>The scheme is made up from an initial code and extended code.</a:t>
            </a:r>
            <a:endParaRPr lang="en-GB" sz="2800" dirty="0">
              <a:latin typeface="Calibri Light" panose="020F03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88640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Comic Sans MS" pitchFamily="66" charset="0"/>
            </a:endParaRPr>
          </a:p>
        </p:txBody>
      </p:sp>
      <p:pic>
        <p:nvPicPr>
          <p:cNvPr id="1026" name="Picture 2" descr="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95381"/>
            <a:ext cx="2068624" cy="1552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</a:rPr>
              <a:t>Initial code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24944"/>
            <a:ext cx="8208912" cy="4873752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This is made up of units 1-11, covering sounds that can represented by 1 letter. 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It also covers VCC up to CCCVC words.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It reaches the end of reception, with some diagraphs – 2 letters one sound representations.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</a:rPr>
              <a:t>Extended code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568352"/>
            <a:ext cx="7488832" cy="3332984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This covers many vowel diagraphs throughout year 1, such as ‘</a:t>
            </a:r>
            <a:r>
              <a:rPr lang="en-GB" sz="2800" dirty="0" err="1" smtClean="0">
                <a:latin typeface="Calibri Light" panose="020F0302020204030204" pitchFamily="34" charset="0"/>
              </a:rPr>
              <a:t>ai</a:t>
            </a:r>
            <a:r>
              <a:rPr lang="en-GB" sz="2800" dirty="0" smtClean="0">
                <a:latin typeface="Calibri Light" panose="020F0302020204030204" pitchFamily="34" charset="0"/>
              </a:rPr>
              <a:t>’ as well as many alternative diagraphs such as ‘ay’ or ‘a-e’.</a:t>
            </a:r>
          </a:p>
          <a:p>
            <a:pPr>
              <a:buClrTx/>
            </a:pPr>
            <a:r>
              <a:rPr lang="en-GB" sz="2800" dirty="0" smtClean="0">
                <a:latin typeface="Calibri Light" panose="020F0302020204030204" pitchFamily="34" charset="0"/>
              </a:rPr>
              <a:t>As children reach year 2 they will encounter more alternatives of these sounds, such as ‘</a:t>
            </a:r>
            <a:r>
              <a:rPr lang="en-GB" sz="2800" dirty="0" err="1" smtClean="0">
                <a:latin typeface="Calibri Light" panose="020F0302020204030204" pitchFamily="34" charset="0"/>
              </a:rPr>
              <a:t>ey</a:t>
            </a:r>
            <a:r>
              <a:rPr lang="en-GB" sz="2800" dirty="0" smtClean="0">
                <a:latin typeface="Calibri Light" panose="020F0302020204030204" pitchFamily="34" charset="0"/>
              </a:rPr>
              <a:t>’ or ‘</a:t>
            </a:r>
            <a:r>
              <a:rPr lang="en-GB" sz="2800" dirty="0" err="1" smtClean="0">
                <a:latin typeface="Calibri Light" panose="020F0302020204030204" pitchFamily="34" charset="0"/>
              </a:rPr>
              <a:t>eigh</a:t>
            </a:r>
            <a:r>
              <a:rPr lang="en-GB" sz="2800" dirty="0" smtClean="0">
                <a:latin typeface="Calibri Light" panose="020F0302020204030204" pitchFamily="34" charset="0"/>
              </a:rPr>
              <a:t>’ these represent different spellings. </a:t>
            </a:r>
            <a:endParaRPr lang="en-GB" sz="3200" dirty="0" smtClean="0">
              <a:latin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Initial &amp; Extended code continued…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420889"/>
            <a:ext cx="7416823" cy="3744416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see the alternative spellings in various ways depending on the skill they are practising. </a:t>
            </a:r>
          </a:p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Including; </a:t>
            </a:r>
          </a:p>
          <a:p>
            <a:pPr>
              <a:buFontTx/>
              <a:buChar char="-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seeking sounds in stories </a:t>
            </a:r>
          </a:p>
          <a:p>
            <a:pPr>
              <a:buFontTx/>
              <a:buChar char="-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organising words into sounds groups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lending and segmenting </a:t>
            </a:r>
          </a:p>
          <a:p>
            <a:pPr>
              <a:buFontTx/>
              <a:buChar char="-"/>
            </a:pP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uilding words with new focus phoneme</a:t>
            </a:r>
          </a:p>
          <a:p>
            <a:pPr>
              <a:buFontTx/>
              <a:buChar char="-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Write dictated sentences including various phonemes</a:t>
            </a:r>
          </a:p>
          <a:p>
            <a:pPr>
              <a:buFontTx/>
              <a:buChar char="-"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49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208" y="141277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</a:rPr>
              <a:t>The skills</a:t>
            </a:r>
            <a:endParaRPr lang="en-GB" sz="4800" dirty="0"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42" y="2517265"/>
            <a:ext cx="8388932" cy="374441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 smtClean="0">
                <a:latin typeface="Calibri Light" panose="020F0302020204030204" pitchFamily="34" charset="0"/>
              </a:rPr>
              <a:t>Blending – push sounds together to build words.</a:t>
            </a:r>
          </a:p>
          <a:p>
            <a:pPr>
              <a:buNone/>
            </a:pPr>
            <a:r>
              <a:rPr lang="en-GB" sz="9600" dirty="0" smtClean="0">
                <a:latin typeface="Calibri Light" panose="020F0302020204030204" pitchFamily="34" charset="0"/>
              </a:rPr>
              <a:t>c  a  t           cat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74567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176368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843808" y="473927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635896" y="4389473"/>
            <a:ext cx="208823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420888"/>
            <a:ext cx="8280920" cy="3384376"/>
          </a:xfrm>
        </p:spPr>
        <p:txBody>
          <a:bodyPr>
            <a:noAutofit/>
          </a:bodyPr>
          <a:lstStyle/>
          <a:p>
            <a:pPr>
              <a:buClrTx/>
            </a:pPr>
            <a:r>
              <a:rPr lang="en-GB" sz="3200" dirty="0" smtClean="0">
                <a:latin typeface="Calibri Light" panose="020F0302020204030204" pitchFamily="34" charset="0"/>
              </a:rPr>
              <a:t>Segmenting – pull apart sounds in words.</a:t>
            </a:r>
          </a:p>
          <a:p>
            <a:pPr marL="0" indent="0">
              <a:buClrTx/>
              <a:buNone/>
            </a:pPr>
            <a:r>
              <a:rPr lang="en-GB" sz="8800" dirty="0" smtClean="0">
                <a:latin typeface="Calibri Light" panose="020F0302020204030204" pitchFamily="34" charset="0"/>
              </a:rPr>
              <a:t>jump       j  u  m  p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706672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6894971" y="4822335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652120" y="479715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75856" y="4005064"/>
            <a:ext cx="122413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114336" y="4822335"/>
            <a:ext cx="267676" cy="2628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22" y="2276872"/>
            <a:ext cx="7680960" cy="393192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Phoneme manipulation – ability to insert sounds and delete sounds out of words. </a:t>
            </a:r>
            <a:endParaRPr lang="en-GB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63688" y="3140968"/>
            <a:ext cx="56376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8800" dirty="0">
                <a:latin typeface="Calibri Light" panose="020F0302020204030204" pitchFamily="34" charset="0"/>
              </a:rPr>
              <a:t>l</a:t>
            </a:r>
            <a:r>
              <a:rPr lang="en-GB" sz="8800" dirty="0" smtClean="0">
                <a:latin typeface="Calibri Light" panose="020F0302020204030204" pitchFamily="34" charset="0"/>
              </a:rPr>
              <a:t>og – </a:t>
            </a:r>
            <a:r>
              <a:rPr lang="en-GB" sz="8800" dirty="0" err="1" smtClean="0">
                <a:latin typeface="Calibri Light" panose="020F0302020204030204" pitchFamily="34" charset="0"/>
              </a:rPr>
              <a:t>og</a:t>
            </a:r>
            <a:r>
              <a:rPr lang="en-GB" sz="8800" dirty="0" smtClean="0">
                <a:latin typeface="Calibri Light" panose="020F0302020204030204" pitchFamily="34" charset="0"/>
              </a:rPr>
              <a:t> </a:t>
            </a:r>
          </a:p>
          <a:p>
            <a:pPr algn="ctr">
              <a:buNone/>
            </a:pPr>
            <a:r>
              <a:rPr lang="en-GB" sz="8800" dirty="0" smtClean="0">
                <a:latin typeface="Calibri Light" panose="020F0302020204030204" pitchFamily="34" charset="0"/>
              </a:rPr>
              <a:t>log - blog</a:t>
            </a:r>
            <a:endParaRPr lang="en-GB" sz="88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7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877558" y="3097530"/>
            <a:ext cx="6940562" cy="27432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59" y="2093737"/>
            <a:ext cx="1222990" cy="911525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7" idx="2"/>
          </p:cNvCxnSpPr>
          <p:nvPr/>
        </p:nvCxnSpPr>
        <p:spPr>
          <a:xfrm flipH="1">
            <a:off x="1489053" y="3005262"/>
            <a:ext cx="1" cy="22942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33946" y="3313371"/>
            <a:ext cx="0" cy="167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682602" y="3480834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Reception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8" name="Straight Connector 17"/>
          <p:cNvCxnSpPr>
            <a:stCxn id="16" idx="1"/>
          </p:cNvCxnSpPr>
          <p:nvPr/>
        </p:nvCxnSpPr>
        <p:spPr>
          <a:xfrm flipH="1">
            <a:off x="1132367" y="3728041"/>
            <a:ext cx="5502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132367" y="3728040"/>
            <a:ext cx="0" cy="661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9718" y="5004248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CCVC – stop, trick</a:t>
            </a:r>
            <a:b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CCVCC – stump, print</a:t>
            </a:r>
          </a:p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CCCVC – scrap</a:t>
            </a:r>
          </a:p>
          <a:p>
            <a:r>
              <a:rPr lang="en-GB" sz="1350" dirty="0"/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250" y="4435335"/>
            <a:ext cx="46969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m s t, n o p, b c g h, d f e v, k l r u, j x w, z y</a:t>
            </a:r>
          </a:p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ff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ll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ss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zz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ng,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qu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wh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46668" y="4992211"/>
            <a:ext cx="167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CVC – sat, nap, bag</a:t>
            </a:r>
            <a:b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VCC – end, and</a:t>
            </a:r>
          </a:p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CVCC – must, jump</a:t>
            </a:r>
          </a:p>
          <a:p>
            <a:r>
              <a:rPr lang="en-GB" sz="1350" dirty="0"/>
              <a:t> </a:t>
            </a:r>
          </a:p>
        </p:txBody>
      </p:sp>
      <p:cxnSp>
        <p:nvCxnSpPr>
          <p:cNvPr id="27" name="Straight Connector 26"/>
          <p:cNvCxnSpPr>
            <a:stCxn id="6" idx="1"/>
          </p:cNvCxnSpPr>
          <p:nvPr/>
        </p:nvCxnSpPr>
        <p:spPr>
          <a:xfrm flipV="1">
            <a:off x="4347839" y="2440818"/>
            <a:ext cx="0" cy="7252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880546" y="1956673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One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47839" y="2434691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The Extended Code</a:t>
            </a:r>
          </a:p>
          <a:p>
            <a:pPr lvl="1"/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1 sound different spellings: p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ai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n, br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k, pl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ay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c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k</a:t>
            </a:r>
            <a:r>
              <a:rPr lang="en-GB" sz="1350" b="1" dirty="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 </a:t>
            </a:r>
            <a:endParaRPr lang="en-GB" sz="1350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spelling different sounds: br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k, dr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m, h</a:t>
            </a:r>
            <a:r>
              <a:rPr lang="en-GB" sz="1350" b="1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ea</a:t>
            </a:r>
            <a:r>
              <a:rPr lang="en-GB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  <a:endParaRPr lang="en-GB" sz="1350" dirty="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265766" y="3313371"/>
            <a:ext cx="0" cy="910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4798473" y="4223575"/>
            <a:ext cx="2934587" cy="4944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Key Stage Two</a:t>
            </a:r>
            <a:endParaRPr lang="en-GB" sz="135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032062" y="1833510"/>
            <a:ext cx="234912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Polysyllabic Words</a:t>
            </a:r>
          </a:p>
          <a:p>
            <a:pPr algn="ctr"/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cou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pon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win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dow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ppy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ma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zing</a:t>
            </a:r>
            <a:endParaRPr lang="en-GB" sz="13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98473" y="4749837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spe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ar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</a:t>
            </a:r>
          </a:p>
          <a:p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con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fi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r>
              <a:rPr lang="en-GB" sz="1350" dirty="0">
                <a:latin typeface="Calibri Light" panose="020F0302020204030204" pitchFamily="34" charset="0"/>
                <a:cs typeface="Calibri Light" panose="020F0302020204030204" pitchFamily="34" charset="0"/>
              </a:rPr>
              <a:t>,     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ssen</a:t>
            </a:r>
            <a:r>
              <a:rPr lang="en-GB" sz="1350" dirty="0" err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  <a:r>
              <a:rPr lang="en-GB" sz="135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tial</a:t>
            </a:r>
            <a:endParaRPr lang="en-GB" sz="135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7032" y="776201"/>
            <a:ext cx="192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Overview</a:t>
            </a:r>
            <a:endParaRPr lang="en-GB" sz="3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8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  <p:bldP spid="24" grpId="0"/>
      <p:bldP spid="25" grpId="0"/>
      <p:bldP spid="28" grpId="0" animBg="1"/>
      <p:bldP spid="29" grpId="0"/>
      <p:bldP spid="34" grpId="0" animBg="1"/>
      <p:bldP spid="3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7920880" cy="521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52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035" y="1304326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sz="5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Our reading scheme </a:t>
            </a:r>
            <a:endParaRPr lang="en-GB" sz="5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837" y="2348880"/>
            <a:ext cx="7680960" cy="475488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Books progress matching our phonics teaching – these will be decodable (can use phonics to read)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Please look after these </a:t>
            </a: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 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Please also note children may read these books more than once                                                                                                             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4290583"/>
            <a:ext cx="1440160" cy="18896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4218172"/>
            <a:ext cx="1440160" cy="203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348880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should read books </a:t>
            </a:r>
            <a:r>
              <a:rPr lang="en-GB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3 times.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Once </a:t>
            </a:r>
            <a:r>
              <a:rPr lang="en-GB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to </a:t>
            </a:r>
            <a:r>
              <a:rPr lang="en-GB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decode by practise blending and segmenting.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sz="2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Twice</a:t>
            </a:r>
            <a:r>
              <a:rPr lang="en-GB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for prosody and fluency.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sz="24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Third</a:t>
            </a:r>
            <a:r>
              <a:rPr lang="en-GB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for comprehension and expression. </a:t>
            </a:r>
          </a:p>
          <a:p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GB" sz="2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This is essential!</a:t>
            </a:r>
            <a:endParaRPr lang="en-GB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680960" cy="137160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Reading at home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08720"/>
            <a:ext cx="7680960" cy="5184576"/>
          </a:xfrm>
        </p:spPr>
        <p:txBody>
          <a:bodyPr>
            <a:noAutofit/>
          </a:bodyPr>
          <a:lstStyle/>
          <a:p>
            <a:pPr marL="0" indent="0" algn="ctr">
              <a:buClrTx/>
              <a:buNone/>
            </a:pPr>
            <a:endParaRPr lang="en-GB" sz="32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ClrTx/>
              <a:buNone/>
            </a:pPr>
            <a:r>
              <a:rPr lang="en-GB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Things to remember!</a:t>
            </a:r>
          </a:p>
          <a:p>
            <a:pPr marL="0" indent="0" algn="ctr">
              <a:buClrTx/>
              <a:buNone/>
            </a:pPr>
            <a:endParaRPr lang="en-GB" sz="20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changed by the class teacher, by monitoring their progress and matching books to their phonic knowledge.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Your child will be given a reading record with their book,</a:t>
            </a:r>
            <a:r>
              <a:rPr lang="en-GB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please </a:t>
            </a:r>
            <a:r>
              <a:rPr lang="en-GB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make sure you record in the reading record when you have read with your child so we know they have been reading.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Books will be given out and collected in on a Monday and Friday –  </a:t>
            </a:r>
            <a:r>
              <a:rPr lang="en-GB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Please make sure they are always in your child's book bag.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Teachers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will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stamp 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acknowledging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that you have read with your child.</a:t>
            </a:r>
            <a:endParaRPr lang="en-GB" sz="2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Your comments are helpful and lovely to read!</a:t>
            </a:r>
          </a:p>
        </p:txBody>
      </p:sp>
    </p:spTree>
    <p:extLst>
      <p:ext uri="{BB962C8B-B14F-4D97-AF65-F5344CB8AC3E}">
        <p14:creationId xmlns:p14="http://schemas.microsoft.com/office/powerpoint/2010/main" val="30693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052736"/>
            <a:ext cx="7680960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32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algn="ctr">
              <a:buNone/>
            </a:pPr>
            <a:r>
              <a:rPr lang="en-GB" sz="3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Reading Races</a:t>
            </a:r>
            <a:endParaRPr lang="en-GB" sz="2000" b="1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Please use our reading races to encourage your child to read, sign off one circle </a:t>
            </a:r>
            <a:r>
              <a:rPr lang="en-GB" sz="2000" b="1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EVERY TIME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your child reads, once you have five completed, they will receive a book prize. 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These will be tucked into your reading records</a:t>
            </a:r>
            <a:r>
              <a:rPr lang="en-GB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and numbered.</a:t>
            </a:r>
          </a:p>
        </p:txBody>
      </p:sp>
    </p:spTree>
    <p:extLst>
      <p:ext uri="{BB962C8B-B14F-4D97-AF65-F5344CB8AC3E}">
        <p14:creationId xmlns:p14="http://schemas.microsoft.com/office/powerpoint/2010/main" val="224486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513756"/>
            <a:ext cx="1958510" cy="2911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High frequency words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47" y="2420888"/>
            <a:ext cx="6562341" cy="3802276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also need to practise their high frequency words at home. 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We practise these daily.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If you are confident your child knows the words you can colour it in once completed they can colour the castle.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The next sheet will be given out next term. 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Children will be assessed on these at school to monitor their progress.</a:t>
            </a:r>
          </a:p>
          <a:p>
            <a:pPr>
              <a:buClrTx/>
            </a:pPr>
            <a:r>
              <a:rPr lang="en-GB" sz="2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Note * these appear in reading books.</a:t>
            </a:r>
            <a:endParaRPr lang="en-GB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51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Initial code app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451" y="2492896"/>
            <a:ext cx="6035563" cy="3414056"/>
          </a:xfrm>
        </p:spPr>
      </p:pic>
    </p:spTree>
    <p:extLst>
      <p:ext uri="{BB962C8B-B14F-4D97-AF65-F5344CB8AC3E}">
        <p14:creationId xmlns:p14="http://schemas.microsoft.com/office/powerpoint/2010/main" val="174463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04664"/>
            <a:ext cx="7680960" cy="1371600"/>
          </a:xfrm>
        </p:spPr>
        <p:txBody>
          <a:bodyPr>
            <a:noAutofit/>
          </a:bodyPr>
          <a:lstStyle/>
          <a:p>
            <a:pPr algn="ctr"/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Year 1 Phonics Screening</a:t>
            </a: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23250" r="51579" b="8829"/>
          <a:stretch>
            <a:fillRect/>
          </a:stretch>
        </p:blipFill>
        <p:spPr bwMode="auto">
          <a:xfrm>
            <a:off x="4648607" y="1672711"/>
            <a:ext cx="3813293" cy="466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16241" t="23422" r="51660" b="7672"/>
          <a:stretch>
            <a:fillRect/>
          </a:stretch>
        </p:blipFill>
        <p:spPr bwMode="auto">
          <a:xfrm>
            <a:off x="693855" y="1660701"/>
            <a:ext cx="387814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7" y="1174405"/>
            <a:ext cx="6798734" cy="1303867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Importance of talk</a:t>
            </a:r>
            <a:endParaRPr lang="en-GB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from ‘talk a lot’ families have heard </a:t>
            </a:r>
            <a:r>
              <a:rPr lang="en-GB" sz="2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33 million words </a:t>
            </a: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by the age of 3 and will have had </a:t>
            </a:r>
            <a:r>
              <a:rPr lang="en-GB" sz="2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1700 hours </a:t>
            </a: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of stories.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en-GB" sz="2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Children from ‘not talk a lot’ families have only heard </a:t>
            </a:r>
            <a:r>
              <a:rPr lang="en-GB" sz="2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9 million words </a:t>
            </a: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by the age of 3 and will have only had </a:t>
            </a:r>
            <a:r>
              <a:rPr lang="en-GB" sz="26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25 hours </a:t>
            </a:r>
            <a:r>
              <a:rPr lang="en-GB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of stories.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8076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‘Real’ books</a:t>
            </a:r>
            <a:endParaRPr lang="en-GB" sz="4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Did you know that </a:t>
            </a:r>
            <a:r>
              <a:rPr lang="en-GB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being read to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 is the most powerful predictor of your child’s future reading comprehension</a:t>
            </a: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</a:p>
          <a:p>
            <a:pPr marL="0" indent="0">
              <a:buClrTx/>
              <a:buNone/>
            </a:pPr>
            <a:endParaRPr lang="en-GB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As well as practising with decodable books, being read to is also really important for your child to develop a love of reading and to increase their vocabulary.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867328"/>
            <a:ext cx="1359623" cy="13518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26" y="476000"/>
            <a:ext cx="1377131" cy="174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18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680960" cy="1371600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GB" sz="4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GB" sz="44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When </a:t>
            </a:r>
            <a:r>
              <a:rPr lang="en-GB" sz="4400" dirty="0">
                <a:latin typeface="Calibri Light" panose="020F0302020204030204" pitchFamily="34" charset="0"/>
                <a:cs typeface="Calibri Light" panose="020F0302020204030204" pitchFamily="34" charset="0"/>
              </a:rPr>
              <a:t>you read to your child you give them:</a:t>
            </a:r>
            <a:r>
              <a:rPr lang="en-GB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GB" sz="60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GB" sz="6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Your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attention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Time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to chat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Make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it feel like a treat – enjoy the time together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Don’t ask questions to test what they remember</a:t>
            </a:r>
          </a:p>
          <a:p>
            <a:pPr>
              <a:buClrTx/>
            </a:pPr>
            <a:r>
              <a:rPr lang="en-GB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Read </a:t>
            </a: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their favourite stories again and again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Get them to join in with the bits they remember</a:t>
            </a:r>
          </a:p>
          <a:p>
            <a:pPr>
              <a:buClrTx/>
            </a:pPr>
            <a: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  <a:t>Read with enthusiasm, try out different voices</a:t>
            </a:r>
          </a:p>
          <a:p>
            <a:pPr>
              <a:buClrTx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844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1" y="871506"/>
            <a:ext cx="9065538" cy="51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01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41438"/>
            <a:ext cx="7680325" cy="39306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GB" dirty="0" smtClean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GB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sz="23900" dirty="0" smtClean="0">
                <a:latin typeface="Calibri Light" panose="020F0302020204030204" pitchFamily="34" charset="0"/>
              </a:rPr>
              <a:t>     </a:t>
            </a:r>
            <a:endParaRPr lang="en-GB" sz="23900" dirty="0">
              <a:latin typeface="Calibri Light" panose="020F03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669" y="548680"/>
            <a:ext cx="5904656" cy="577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1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5576" y="836712"/>
            <a:ext cx="7680325" cy="5199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00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?</a:t>
            </a:r>
            <a:endParaRPr lang="en-GB" sz="30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402</TotalTime>
  <Words>885</Words>
  <Application>Microsoft Office PowerPoint</Application>
  <PresentationFormat>On-screen Show (4:3)</PresentationFormat>
  <Paragraphs>111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Garamond</vt:lpstr>
      <vt:lpstr>Wingdings</vt:lpstr>
      <vt:lpstr>Organic</vt:lpstr>
      <vt:lpstr>PowerPoint Presentation</vt:lpstr>
      <vt:lpstr>PowerPoint Presentation</vt:lpstr>
      <vt:lpstr>PowerPoint Presentation</vt:lpstr>
      <vt:lpstr>Initial code</vt:lpstr>
      <vt:lpstr>Extended code</vt:lpstr>
      <vt:lpstr>Initial &amp; Extended code continued…</vt:lpstr>
      <vt:lpstr>The skills</vt:lpstr>
      <vt:lpstr>PowerPoint Presentation</vt:lpstr>
      <vt:lpstr>PowerPoint Presentation</vt:lpstr>
      <vt:lpstr>PowerPoint Presentation</vt:lpstr>
      <vt:lpstr>PowerPoint Presentation</vt:lpstr>
      <vt:lpstr>Our reading scheme </vt:lpstr>
      <vt:lpstr>Reading at home</vt:lpstr>
      <vt:lpstr>PowerPoint Presentation</vt:lpstr>
      <vt:lpstr>PowerPoint Presentation</vt:lpstr>
      <vt:lpstr>High frequency words</vt:lpstr>
      <vt:lpstr>Initial code app</vt:lpstr>
      <vt:lpstr>Year 1 Phonics Screening</vt:lpstr>
      <vt:lpstr>Importance of talk</vt:lpstr>
      <vt:lpstr>‘Real’ books</vt:lpstr>
      <vt:lpstr>  When you read to your child you give them: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</dc:creator>
  <cp:lastModifiedBy>Amy Bishop</cp:lastModifiedBy>
  <cp:revision>47</cp:revision>
  <dcterms:created xsi:type="dcterms:W3CDTF">2013-03-24T18:14:49Z</dcterms:created>
  <dcterms:modified xsi:type="dcterms:W3CDTF">2023-09-26T10:58:45Z</dcterms:modified>
</cp:coreProperties>
</file>