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58" r:id="rId3"/>
    <p:sldId id="259" r:id="rId4"/>
    <p:sldId id="263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C9A72-B9D0-4B1E-B87B-6FC5ABB1BD60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8049B-06D0-40D9-A13F-7C29330F9D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953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84069D-C5F2-4DB3-B619-AA046A25B68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593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62579" y="1811864"/>
            <a:ext cx="7078488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2579" y="3598328"/>
            <a:ext cx="7078488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7223" y="5054602"/>
            <a:ext cx="897701" cy="279400"/>
          </a:xfrm>
        </p:spPr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62579" y="5054602"/>
            <a:ext cx="5419813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9757" y="5054602"/>
            <a:ext cx="551311" cy="279400"/>
          </a:xfrm>
        </p:spPr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3101" y="3471329"/>
            <a:ext cx="681744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9280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704622" y="2354670"/>
            <a:ext cx="879404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257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620" y="1641413"/>
            <a:ext cx="8794045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4620" y="3734860"/>
            <a:ext cx="8794045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704622" y="3599392"/>
            <a:ext cx="879404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7750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704620" y="2356260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2768" y="2487168"/>
            <a:ext cx="445008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536" y="2487168"/>
            <a:ext cx="445008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979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7" y="2658533"/>
            <a:ext cx="4450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9157" y="3243262"/>
            <a:ext cx="445008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109" y="2658533"/>
            <a:ext cx="4450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109" y="3243262"/>
            <a:ext cx="445008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1704622" y="2354670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104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4" y="915338"/>
            <a:ext cx="9064980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704622" y="2354670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275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383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1388534"/>
            <a:ext cx="3382397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3417" y="982133"/>
            <a:ext cx="514071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3" y="3031065"/>
            <a:ext cx="3382397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704621" y="2912533"/>
            <a:ext cx="3111459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4277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1883832"/>
            <a:ext cx="4842936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7629" y="1032933"/>
            <a:ext cx="3905951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4" y="3255432"/>
            <a:ext cx="4842935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5" y="4815415"/>
            <a:ext cx="9064979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8347" y="1032934"/>
            <a:ext cx="9455309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5" y="5382153"/>
            <a:ext cx="9064979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578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5" y="906873"/>
            <a:ext cx="9064979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4275666"/>
            <a:ext cx="9064981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04621" y="4140199"/>
            <a:ext cx="8808567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528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111" y="982132"/>
            <a:ext cx="8533667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33600" y="3352800"/>
            <a:ext cx="7857064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1" y="4343401"/>
            <a:ext cx="9064984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133293" y="90536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78005" y="2827870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704622" y="4140199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851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9" y="3308581"/>
            <a:ext cx="9064971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8" y="4777381"/>
            <a:ext cx="9064973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407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9222" y="982132"/>
            <a:ext cx="8433557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569158" y="3639312"/>
            <a:ext cx="9064973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4529667"/>
            <a:ext cx="9064981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1170747" y="89689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99729" y="260772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704622" y="3429000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296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982132"/>
            <a:ext cx="9064979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569158" y="3566160"/>
            <a:ext cx="9064973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5" y="4470401"/>
            <a:ext cx="9064979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04626" y="3429000"/>
            <a:ext cx="880856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099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9154" y="2490136"/>
            <a:ext cx="9064981" cy="338573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704622" y="2354670"/>
            <a:ext cx="880856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270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75556" y="906874"/>
            <a:ext cx="2158573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9157" y="906874"/>
            <a:ext cx="6554012" cy="496899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327349" y="906874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3013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69155" y="915338"/>
            <a:ext cx="9064979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2490136"/>
            <a:ext cx="9064981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75561" y="5960533"/>
            <a:ext cx="1531044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9154" y="5960533"/>
            <a:ext cx="680622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06788" y="5960533"/>
            <a:ext cx="52734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26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udemy.com/course/help-your-child-to-read-and-write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9490" y="1412390"/>
            <a:ext cx="614299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t>Phonics a little reminder…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41236" y="2435596"/>
            <a:ext cx="734481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 method of teaching 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children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to read, where 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they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learn the relationship between sounds and the spellings that represent them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The scheme is made up from an initial code and extended code.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3598" y="547070"/>
            <a:ext cx="2249619" cy="17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94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568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4800" dirty="0">
                <a:latin typeface="Calibri Light" panose="020F0302020204030204" pitchFamily="34" charset="0"/>
              </a:rPr>
              <a:t>Initial code</a:t>
            </a:r>
            <a:endParaRPr lang="en-GB" sz="4800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2924944"/>
            <a:ext cx="8208912" cy="4873752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This is made up of units 1-11, covering sounds that can represented by 1 letter. </a:t>
            </a:r>
          </a:p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It also covers VCC up to CCCVC words.</a:t>
            </a:r>
          </a:p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It reaches the end of reception, with some diagraphs – 2 letters one sound representations.</a:t>
            </a:r>
          </a:p>
        </p:txBody>
      </p:sp>
    </p:spTree>
    <p:extLst>
      <p:ext uri="{BB962C8B-B14F-4D97-AF65-F5344CB8AC3E}">
        <p14:creationId xmlns:p14="http://schemas.microsoft.com/office/powerpoint/2010/main" val="336073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4800" dirty="0">
                <a:latin typeface="Calibri Light" panose="020F0302020204030204" pitchFamily="34" charset="0"/>
              </a:rPr>
              <a:t>Extended code</a:t>
            </a:r>
            <a:endParaRPr lang="en-GB" sz="4800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584" y="2568352"/>
            <a:ext cx="7488832" cy="3332984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This covers many vowel diagraphs throughout year 1, such as ‘</a:t>
            </a:r>
            <a:r>
              <a:rPr lang="en-GB" sz="2800" dirty="0" err="1">
                <a:latin typeface="Calibri Light" panose="020F0302020204030204" pitchFamily="34" charset="0"/>
              </a:rPr>
              <a:t>ai</a:t>
            </a:r>
            <a:r>
              <a:rPr lang="en-GB" sz="2800" dirty="0">
                <a:latin typeface="Calibri Light" panose="020F0302020204030204" pitchFamily="34" charset="0"/>
              </a:rPr>
              <a:t>’ as well as many alternative diagraphs such as ‘ay’ or ‘a-e’.</a:t>
            </a:r>
          </a:p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As children reach year 2 they will encounter more alternatives of these sounds, such as ‘</a:t>
            </a:r>
            <a:r>
              <a:rPr lang="en-GB" sz="2800" dirty="0" err="1">
                <a:latin typeface="Calibri Light" panose="020F0302020204030204" pitchFamily="34" charset="0"/>
              </a:rPr>
              <a:t>ey</a:t>
            </a:r>
            <a:r>
              <a:rPr lang="en-GB" sz="2800" dirty="0">
                <a:latin typeface="Calibri Light" panose="020F0302020204030204" pitchFamily="34" charset="0"/>
              </a:rPr>
              <a:t>’ or ‘</a:t>
            </a:r>
            <a:r>
              <a:rPr lang="en-GB" sz="2800" dirty="0" err="1">
                <a:latin typeface="Calibri Light" panose="020F0302020204030204" pitchFamily="34" charset="0"/>
              </a:rPr>
              <a:t>eigh</a:t>
            </a:r>
            <a:r>
              <a:rPr lang="en-GB" sz="2800" dirty="0">
                <a:latin typeface="Calibri Light" panose="020F0302020204030204" pitchFamily="34" charset="0"/>
              </a:rPr>
              <a:t>’ these represent different spellings. </a:t>
            </a:r>
            <a:endParaRPr lang="en-GB" sz="3200" dirty="0">
              <a:latin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endParaRPr lang="en-GB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63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dirty="0" smtClean="0">
                <a:latin typeface="Calibri Light" panose="020F0302020204030204" pitchFamily="34" charset="0"/>
              </a:rPr>
              <a:t>Polysyllabic </a:t>
            </a:r>
            <a:endParaRPr lang="en-GB" sz="4800" dirty="0">
              <a:latin typeface="Calibri Light" panose="020F030202020403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ClrTx/>
            </a:pPr>
            <a:r>
              <a:rPr lang="en-GB" sz="2800" dirty="0" smtClean="0">
                <a:latin typeface="Calibri Light" panose="020F0302020204030204" pitchFamily="34" charset="0"/>
              </a:rPr>
              <a:t>Sounds level first – using initial &amp; extended code knowledge </a:t>
            </a:r>
          </a:p>
          <a:p>
            <a:pPr>
              <a:buClrTx/>
            </a:pPr>
            <a:r>
              <a:rPr lang="en-GB" sz="2800" dirty="0" smtClean="0">
                <a:latin typeface="Calibri Light" panose="020F0302020204030204" pitchFamily="34" charset="0"/>
              </a:rPr>
              <a:t>Syllable level starting with 2 syllables and building up to 3 and 4.</a:t>
            </a:r>
          </a:p>
          <a:p>
            <a:pPr>
              <a:buClrTx/>
            </a:pPr>
            <a:r>
              <a:rPr lang="en-GB" sz="2800" dirty="0" smtClean="0">
                <a:latin typeface="Calibri Light" panose="020F0302020204030204" pitchFamily="34" charset="0"/>
              </a:rPr>
              <a:t>In </a:t>
            </a:r>
            <a:r>
              <a:rPr lang="en-GB" sz="2800" dirty="0">
                <a:latin typeface="Calibri Light" panose="020F0302020204030204" pitchFamily="34" charset="0"/>
              </a:rPr>
              <a:t>the Polysyllabic Words Lessons we start by working at sound level, then move to syllable-level work, and we also analyse spelling difficulties in Polysyllabic </a:t>
            </a:r>
            <a:r>
              <a:rPr lang="en-GB" sz="2800" dirty="0" smtClean="0">
                <a:latin typeface="Calibri Light" panose="020F0302020204030204" pitchFamily="34" charset="0"/>
              </a:rPr>
              <a:t>Words.</a:t>
            </a:r>
          </a:p>
          <a:p>
            <a:pPr>
              <a:buClrTx/>
            </a:pPr>
            <a:r>
              <a:rPr lang="en-GB" sz="2800" dirty="0" smtClean="0">
                <a:latin typeface="Calibri Light" panose="020F0302020204030204" pitchFamily="34" charset="0"/>
              </a:rPr>
              <a:t>Polysyllabic </a:t>
            </a:r>
            <a:r>
              <a:rPr lang="en-GB" sz="2800" dirty="0">
                <a:latin typeface="Calibri Light" panose="020F0302020204030204" pitchFamily="34" charset="0"/>
              </a:rPr>
              <a:t>words are presented in a logical sequence, from simple to complex.</a:t>
            </a:r>
            <a:endParaRPr lang="en-GB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721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9514" y="1275557"/>
            <a:ext cx="9064979" cy="1303867"/>
          </a:xfrm>
        </p:spPr>
        <p:txBody>
          <a:bodyPr>
            <a:normAutofit/>
          </a:bodyPr>
          <a:lstStyle/>
          <a:p>
            <a:r>
              <a:rPr lang="en-GB" sz="4400" dirty="0" smtClean="0">
                <a:latin typeface="Calibri Light" panose="020F0302020204030204" pitchFamily="34" charset="0"/>
              </a:rPr>
              <a:t>Extended code beyond KS1…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94780"/>
            <a:ext cx="9956799" cy="3693584"/>
          </a:xfrm>
        </p:spPr>
        <p:txBody>
          <a:bodyPr>
            <a:normAutofit lnSpcReduction="10000"/>
          </a:bodyPr>
          <a:lstStyle/>
          <a:p>
            <a:pPr>
              <a:buClrTx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Students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are taught the Initial 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Code then the Extended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Code and how to read Polysyllabic 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Words.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They consolidate this knowledge with a focus on spelling during the rest of KS2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In year 2 children learn ‘more spellings’ from the Extended code and well as tackling polysyllabic words. These sessions occur daily in year 2. </a:t>
            </a:r>
          </a:p>
          <a:p>
            <a:pPr>
              <a:buClrTx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Phonics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is regularly taught 3 times a week in KS2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>
              <a:buClrTx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In Year 3 &amp; 4, 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teachers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review the Extended Code 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– revisiting first and more spellings and including statutory spellings</a:t>
            </a:r>
          </a:p>
          <a:p>
            <a:pPr>
              <a:buClrTx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Years 5 &amp; 6, Sounds-Write 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is used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to teach spelling in 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3 sessions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 week, along with 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teaching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across the curriculum as the need to read and write specific vocabulary arises including statutory spellings from the National Curriculum.</a:t>
            </a:r>
          </a:p>
          <a:p>
            <a:pPr>
              <a:buClrTx/>
            </a:pPr>
            <a:endParaRPr lang="en-GB" sz="20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</a:pP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347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-Right Arrow 5"/>
          <p:cNvSpPr/>
          <p:nvPr/>
        </p:nvSpPr>
        <p:spPr>
          <a:xfrm>
            <a:off x="2401558" y="3097530"/>
            <a:ext cx="6940562" cy="27432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559" y="2093738"/>
            <a:ext cx="1222990" cy="911525"/>
          </a:xfrm>
          <a:prstGeom prst="rect">
            <a:avLst/>
          </a:prstGeom>
        </p:spPr>
      </p:pic>
      <p:cxnSp>
        <p:nvCxnSpPr>
          <p:cNvPr id="10" name="Straight Connector 9"/>
          <p:cNvCxnSpPr>
            <a:stCxn id="7" idx="2"/>
          </p:cNvCxnSpPr>
          <p:nvPr/>
        </p:nvCxnSpPr>
        <p:spPr>
          <a:xfrm flipH="1">
            <a:off x="3013054" y="3005263"/>
            <a:ext cx="1" cy="2294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57946" y="3313372"/>
            <a:ext cx="0" cy="167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206603" y="3480834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Reception</a:t>
            </a: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cxnSp>
        <p:nvCxnSpPr>
          <p:cNvPr id="18" name="Straight Connector 17"/>
          <p:cNvCxnSpPr>
            <a:stCxn id="16" idx="1"/>
          </p:cNvCxnSpPr>
          <p:nvPr/>
        </p:nvCxnSpPr>
        <p:spPr>
          <a:xfrm flipH="1">
            <a:off x="2656368" y="3728041"/>
            <a:ext cx="5502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656367" y="3728041"/>
            <a:ext cx="0" cy="6618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313718" y="5004248"/>
            <a:ext cx="1674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CCVC – stop, trick</a:t>
            </a:r>
            <a:b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CCVCC – stump, print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CCCVC – scrap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65250" y="4435336"/>
            <a:ext cx="46969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m s t, n o p, b c g h, d f e v, k l r u, j x w, z 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ff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ll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ss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zz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sh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ch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ng,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qu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wh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70668" y="4992211"/>
            <a:ext cx="1674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CVC – sat, nap, bag</a:t>
            </a:r>
            <a:b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VCC – end, 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CVCC – must, jump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</a:p>
        </p:txBody>
      </p:sp>
      <p:cxnSp>
        <p:nvCxnSpPr>
          <p:cNvPr id="27" name="Straight Connector 26"/>
          <p:cNvCxnSpPr>
            <a:stCxn id="6" idx="1"/>
          </p:cNvCxnSpPr>
          <p:nvPr/>
        </p:nvCxnSpPr>
        <p:spPr>
          <a:xfrm flipV="1">
            <a:off x="5871839" y="2440818"/>
            <a:ext cx="0" cy="7252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404547" y="1956673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Key Stage One</a:t>
            </a: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71839" y="2434692"/>
            <a:ext cx="4572000" cy="7155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The Extended Code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 sound different spellings: p</a:t>
            </a: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ai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n, br</a:t>
            </a: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ea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k, pl</a:t>
            </a: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ay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c</a:t>
            </a: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</a:t>
            </a: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 </a:t>
            </a: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 spelling different sounds: br</a:t>
            </a: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ea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k, dr</a:t>
            </a: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ea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m, h</a:t>
            </a: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ea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</a:t>
            </a: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7789766" y="3313372"/>
            <a:ext cx="0" cy="910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6322474" y="4223575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Key Stage Two</a:t>
            </a: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556062" y="1833511"/>
            <a:ext cx="234912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Polysyllabic Words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cou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pon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    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win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dow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    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ha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ppy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    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ma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zing</a:t>
            </a: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322473" y="4749838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ffi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cial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   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spe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cial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   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ar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ti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fi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cial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con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fi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den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tial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    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ssen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|</a:t>
            </a:r>
            <a:r>
              <a:rPr kumimoji="0" lang="en-GB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tial</a:t>
            </a: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1033" y="776202"/>
            <a:ext cx="19296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Overview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84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  <p:bldP spid="24" grpId="0"/>
      <p:bldP spid="25" grpId="0"/>
      <p:bldP spid="28" grpId="0" animBg="1"/>
      <p:bldP spid="29" grpId="0"/>
      <p:bldP spid="34" grpId="0" animBg="1"/>
      <p:bldP spid="35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789" y="48884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>
                <a:hlinkClick r:id="rId2"/>
              </a:rPr>
              <a:t>https://www.udemy.com/course/help-your-child-to-read-and-write/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30610" y="647484"/>
            <a:ext cx="9064979" cy="130386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dirty="0" smtClean="0">
                <a:latin typeface="Calibri Light" panose="020F0302020204030204" pitchFamily="34" charset="0"/>
              </a:rPr>
              <a:t>Free </a:t>
            </a:r>
            <a:r>
              <a:rPr lang="en-GB" sz="4800" dirty="0" err="1" smtClean="0">
                <a:latin typeface="Calibri Light" panose="020F0302020204030204" pitchFamily="34" charset="0"/>
              </a:rPr>
              <a:t>Sounds~Write</a:t>
            </a:r>
            <a:r>
              <a:rPr lang="en-GB" sz="4800" dirty="0" smtClean="0">
                <a:latin typeface="Calibri Light" panose="020F0302020204030204" pitchFamily="34" charset="0"/>
              </a:rPr>
              <a:t> course </a:t>
            </a:r>
            <a:endParaRPr lang="en-GB" sz="4800" dirty="0">
              <a:latin typeface="Calibri Light" panose="020F03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0681" y="1618781"/>
            <a:ext cx="7104836" cy="301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5470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493</Words>
  <Application>Microsoft Office PowerPoint</Application>
  <PresentationFormat>Widescreen</PresentationFormat>
  <Paragraphs>43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Garamond</vt:lpstr>
      <vt:lpstr>Organic</vt:lpstr>
      <vt:lpstr>PowerPoint Presentation</vt:lpstr>
      <vt:lpstr>Initial code</vt:lpstr>
      <vt:lpstr>Extended code</vt:lpstr>
      <vt:lpstr>Polysyllabic </vt:lpstr>
      <vt:lpstr>Extended code beyond KS1…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Bishop</dc:creator>
  <cp:lastModifiedBy>Amy Bishop</cp:lastModifiedBy>
  <cp:revision>6</cp:revision>
  <dcterms:created xsi:type="dcterms:W3CDTF">2023-09-26T10:14:30Z</dcterms:created>
  <dcterms:modified xsi:type="dcterms:W3CDTF">2023-09-26T10:49:18Z</dcterms:modified>
</cp:coreProperties>
</file>